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Bold" panose="020B0604020202020204" charset="0"/>
      <p:regular r:id="rId16"/>
    </p:embeddedFont>
    <p:embeddedFont>
      <p:font typeface="Raleway" pitchFamily="2" charset="0"/>
      <p:regular r:id="rId17"/>
      <p:bold r:id="rId18"/>
      <p:italic r:id="rId19"/>
      <p:boldItalic r:id="rId20"/>
    </p:embeddedFont>
    <p:embeddedFont>
      <p:font typeface="Raleway Bold" charset="0"/>
      <p:regular r:id="rId21"/>
    </p:embeddedFont>
    <p:embeddedFont>
      <p:font typeface="Raleway Heavy" panose="020B0604020202020204" charset="0"/>
      <p:regular r:id="rId22"/>
    </p:embeddedFont>
    <p:embeddedFont>
      <p:font typeface="Roboto Condensed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4622" autoAdjust="0"/>
  </p:normalViewPr>
  <p:slideViewPr>
    <p:cSldViewPr>
      <p:cViewPr varScale="1">
        <p:scale>
          <a:sx n="70" d="100"/>
          <a:sy n="70" d="100"/>
        </p:scale>
        <p:origin x="50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96EA6-7D81-4DA4-81E0-F3E50D94BDE0}" type="datetimeFigureOut">
              <a:rPr lang="en-MY" smtClean="0"/>
              <a:t>5/5/2023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4D74B-274C-43B5-9BBC-367B0D4E08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5722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D74B-274C-43B5-9BBC-367B0D4E0888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5154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svg"/><Relationship Id="rId2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39.png"/><Relationship Id="rId18" Type="http://schemas.openxmlformats.org/officeDocument/2006/relationships/image" Target="../media/image51.svg"/><Relationship Id="rId26" Type="http://schemas.openxmlformats.org/officeDocument/2006/relationships/image" Target="../media/image52.png"/><Relationship Id="rId3" Type="http://schemas.openxmlformats.org/officeDocument/2006/relationships/image" Target="../media/image71.png"/><Relationship Id="rId21" Type="http://schemas.openxmlformats.org/officeDocument/2006/relationships/image" Target="../media/image43.png"/><Relationship Id="rId7" Type="http://schemas.openxmlformats.org/officeDocument/2006/relationships/image" Target="../media/image30.png"/><Relationship Id="rId12" Type="http://schemas.openxmlformats.org/officeDocument/2006/relationships/image" Target="../media/image77.svg"/><Relationship Id="rId17" Type="http://schemas.openxmlformats.org/officeDocument/2006/relationships/image" Target="../media/image50.png"/><Relationship Id="rId25" Type="http://schemas.openxmlformats.org/officeDocument/2006/relationships/image" Target="../media/image47.svg"/><Relationship Id="rId2" Type="http://schemas.openxmlformats.org/officeDocument/2006/relationships/image" Target="../media/image1.png"/><Relationship Id="rId16" Type="http://schemas.openxmlformats.org/officeDocument/2006/relationships/image" Target="../media/image42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24" Type="http://schemas.openxmlformats.org/officeDocument/2006/relationships/image" Target="../media/image46.png"/><Relationship Id="rId5" Type="http://schemas.openxmlformats.org/officeDocument/2006/relationships/image" Target="../media/image73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image" Target="../media/image38.svg"/><Relationship Id="rId19" Type="http://schemas.openxmlformats.org/officeDocument/2006/relationships/image" Target="../media/image48.png"/><Relationship Id="rId4" Type="http://schemas.openxmlformats.org/officeDocument/2006/relationships/image" Target="../media/image72.png"/><Relationship Id="rId9" Type="http://schemas.openxmlformats.org/officeDocument/2006/relationships/image" Target="../media/image37.png"/><Relationship Id="rId14" Type="http://schemas.openxmlformats.org/officeDocument/2006/relationships/image" Target="../media/image40.png"/><Relationship Id="rId22" Type="http://schemas.openxmlformats.org/officeDocument/2006/relationships/image" Target="../media/image44.svg"/><Relationship Id="rId27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sv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70211" y="1162050"/>
            <a:ext cx="260841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515995"/>
            <a:ext cx="3638258" cy="13302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027546" y="1181100"/>
            <a:ext cx="3321353" cy="7306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981940" y="4125164"/>
            <a:ext cx="1910402" cy="11462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451108" y="2486466"/>
            <a:ext cx="2200407" cy="10671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234852" y="4023280"/>
            <a:ext cx="1278425" cy="11202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 l="18438" t="20070" r="19327" b="23102"/>
          <a:stretch>
            <a:fillRect/>
          </a:stretch>
        </p:blipFill>
        <p:spPr>
          <a:xfrm>
            <a:off x="173527" y="7717437"/>
            <a:ext cx="3168618" cy="2045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651515" y="7925040"/>
            <a:ext cx="4484756" cy="20629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/>
          <a:srcRect t="8333" b="8333"/>
          <a:stretch>
            <a:fillRect/>
          </a:stretch>
        </p:blipFill>
        <p:spPr>
          <a:xfrm>
            <a:off x="9725682" y="6250058"/>
            <a:ext cx="3256259" cy="203516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937141" y="2058309"/>
            <a:ext cx="1712628" cy="85631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1044703" y="3790264"/>
            <a:ext cx="1586253" cy="79312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10489" y="3905833"/>
            <a:ext cx="9518530" cy="1806484"/>
            <a:chOff x="0" y="0"/>
            <a:chExt cx="12691374" cy="240864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61925"/>
              <a:ext cx="12691374" cy="166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9000">
                  <a:solidFill>
                    <a:srgbClr val="000000"/>
                  </a:solidFill>
                  <a:latin typeface="Raleway Heavy"/>
                </a:rPr>
                <a:t>PARKIFY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14880"/>
              <a:ext cx="12691374" cy="49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 spc="281">
                  <a:solidFill>
                    <a:srgbClr val="000000"/>
                  </a:solidFill>
                  <a:latin typeface="Raleway"/>
                </a:rPr>
                <a:t>A SMART PARKING SOLUTION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363141" y="3127938"/>
            <a:ext cx="1644909" cy="99722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0577910" y="102848"/>
            <a:ext cx="6147210" cy="614721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342145" y="8554434"/>
            <a:ext cx="3998847" cy="119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6"/>
              </a:lnSpc>
            </a:pPr>
            <a:r>
              <a:rPr lang="en-US" sz="1584">
                <a:solidFill>
                  <a:srgbClr val="000000"/>
                </a:solidFill>
                <a:latin typeface="Raleway"/>
              </a:rPr>
              <a:t>G00377211</a:t>
            </a:r>
          </a:p>
          <a:p>
            <a:pPr>
              <a:lnSpc>
                <a:spcPts val="2376"/>
              </a:lnSpc>
            </a:pPr>
            <a:r>
              <a:rPr lang="en-US" sz="1584">
                <a:solidFill>
                  <a:srgbClr val="000000"/>
                </a:solidFill>
                <a:latin typeface="Raleway"/>
              </a:rPr>
              <a:t>BEng (Hons) Software and Electronic Engineering </a:t>
            </a:r>
          </a:p>
          <a:p>
            <a:pPr>
              <a:lnSpc>
                <a:spcPts val="2376"/>
              </a:lnSpc>
            </a:pPr>
            <a:endParaRPr lang="en-US" sz="1584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42145" y="8085980"/>
            <a:ext cx="2265604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2299">
                <a:solidFill>
                  <a:srgbClr val="000000"/>
                </a:solidFill>
                <a:latin typeface="Raleway Heavy"/>
              </a:rPr>
              <a:t>TAN MIN HAN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731" r="14731"/>
          <a:stretch>
            <a:fillRect/>
          </a:stretch>
        </p:blipFill>
        <p:spPr>
          <a:xfrm>
            <a:off x="-129717" y="-135944"/>
            <a:ext cx="7426531" cy="10528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32263" y="1019175"/>
            <a:ext cx="8827037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99680" y="4368037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Introduction to Parkify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99680" y="4935981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Architecture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99680" y="5503925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Project Timeline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99680" y="6071869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Technologies behind Parkify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99680" y="6639814"/>
            <a:ext cx="424313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Challenges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99680" y="7207758"/>
            <a:ext cx="4243133" cy="34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92987" y="4364227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92987" y="4929076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92987" y="5493924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92987" y="6058773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92987" y="6623621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92987" y="7188470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07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274454" y="4695697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1274454" y="5263641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274454" y="5831585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1274454" y="6399529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1274454" y="6967474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1274454" y="7535418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70198" y="9221105"/>
            <a:ext cx="3638258" cy="133021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599680" y="7773543"/>
            <a:ext cx="4243133" cy="34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1800">
                <a:solidFill>
                  <a:srgbClr val="000000"/>
                </a:solidFill>
                <a:latin typeface="Raleway"/>
              </a:rPr>
              <a:t>Conclusions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92987" y="7754255"/>
            <a:ext cx="66631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07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274454" y="8110728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6217097" y="8883015"/>
            <a:ext cx="104220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01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>
            <a:alphaModFix amt="69000"/>
          </a:blip>
          <a:srcRect/>
          <a:stretch>
            <a:fillRect/>
          </a:stretch>
        </p:blipFill>
        <p:spPr>
          <a:xfrm rot="5479900">
            <a:off x="4511399" y="4678509"/>
            <a:ext cx="3815781" cy="13951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61646" y="9182290"/>
            <a:ext cx="3638258" cy="1330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170701" y="976724"/>
            <a:ext cx="2418642" cy="23793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568855" y="1798203"/>
            <a:ext cx="1568106" cy="70422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4004161" y="3916690"/>
            <a:ext cx="0" cy="1406313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079073" y="1669400"/>
            <a:ext cx="1717786" cy="90827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626980" y="6560823"/>
            <a:ext cx="3002636" cy="2080548"/>
            <a:chOff x="0" y="0"/>
            <a:chExt cx="4003515" cy="277406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229451" y="0"/>
              <a:ext cx="2774064" cy="27740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215835"/>
              <a:ext cx="1467584" cy="116672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849619" y="6340795"/>
            <a:ext cx="1373937" cy="2343855"/>
            <a:chOff x="0" y="0"/>
            <a:chExt cx="1831916" cy="312514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09954" y="79914"/>
              <a:ext cx="1340405" cy="290097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3"/>
            <a:srcRect r="5453"/>
            <a:stretch>
              <a:fillRect/>
            </a:stretch>
          </p:blipFill>
          <p:spPr>
            <a:xfrm>
              <a:off x="0" y="0"/>
              <a:ext cx="1831916" cy="3125141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750633" y="6340795"/>
            <a:ext cx="1331458" cy="230057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6431090" y="7994880"/>
            <a:ext cx="1013751" cy="1187409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821633" y="3922565"/>
            <a:ext cx="8322367" cy="4303396"/>
            <a:chOff x="0" y="0"/>
            <a:chExt cx="11096489" cy="573786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862966"/>
              <a:ext cx="11096489" cy="487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>
                <a:lnSpc>
                  <a:spcPts val="420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Raleway"/>
                </a:rPr>
                <a:t>A system for the parking lots integrated with automated license plate recognition technology. and mobile application.</a:t>
              </a:r>
            </a:p>
            <a:p>
              <a:pPr marL="453390" lvl="1" indent="-226695">
                <a:lnSpc>
                  <a:spcPts val="420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Raleway"/>
                </a:rPr>
                <a:t>It uses a combination of object detection and OCR to detect and read license plates accurately</a:t>
              </a:r>
            </a:p>
            <a:p>
              <a:pPr marL="453390" lvl="1" indent="-226695">
                <a:lnSpc>
                  <a:spcPts val="420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Raleway"/>
                </a:rPr>
                <a:t>Provides real-time parking data</a:t>
              </a:r>
            </a:p>
            <a:p>
              <a:pPr marL="453390" lvl="1" indent="-226695">
                <a:lnSpc>
                  <a:spcPts val="4200"/>
                </a:lnSpc>
                <a:buFont typeface="Arial"/>
                <a:buChar char="•"/>
              </a:pPr>
              <a:r>
                <a:rPr lang="en-US" sz="2100">
                  <a:solidFill>
                    <a:srgbClr val="737373"/>
                  </a:solidFill>
                  <a:latin typeface="Raleway"/>
                </a:rPr>
                <a:t>The system can be integrated with existing parking management systems to improve efficiency.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1096489" cy="739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Raleway Bold"/>
                </a:rPr>
                <a:t>What is Parkify? 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1633" y="405224"/>
            <a:ext cx="7930072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151515"/>
                </a:solidFill>
                <a:latin typeface="Raleway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883015"/>
            <a:ext cx="104220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21633" y="2021896"/>
            <a:ext cx="8322367" cy="1636396"/>
            <a:chOff x="0" y="0"/>
            <a:chExt cx="11096489" cy="218186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862966"/>
              <a:ext cx="11096489" cy="1318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100">
                  <a:solidFill>
                    <a:srgbClr val="737373"/>
                  </a:solidFill>
                  <a:latin typeface="Raleway"/>
                </a:rPr>
                <a:t>The goal of Parkify is to provide real-time information about parking availability and automate the process of parking.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1096489" cy="739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Raleway Bold"/>
                </a:rPr>
                <a:t>Goal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15185" y="-709171"/>
            <a:ext cx="9069133" cy="11023450"/>
            <a:chOff x="0" y="0"/>
            <a:chExt cx="2388578" cy="2903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8578" cy="2903295"/>
            </a:xfrm>
            <a:custGeom>
              <a:avLst/>
              <a:gdLst/>
              <a:ahLst/>
              <a:cxnLst/>
              <a:rect l="l" t="t" r="r" b="b"/>
              <a:pathLst>
                <a:path w="2388578" h="2903295">
                  <a:moveTo>
                    <a:pt x="43536" y="0"/>
                  </a:moveTo>
                  <a:lnTo>
                    <a:pt x="2345042" y="0"/>
                  </a:lnTo>
                  <a:cubicBezTo>
                    <a:pt x="2356588" y="0"/>
                    <a:pt x="2367662" y="4587"/>
                    <a:pt x="2375827" y="12752"/>
                  </a:cubicBezTo>
                  <a:cubicBezTo>
                    <a:pt x="2383991" y="20916"/>
                    <a:pt x="2388578" y="31990"/>
                    <a:pt x="2388578" y="43536"/>
                  </a:cubicBezTo>
                  <a:lnTo>
                    <a:pt x="2388578" y="2859759"/>
                  </a:lnTo>
                  <a:cubicBezTo>
                    <a:pt x="2388578" y="2883803"/>
                    <a:pt x="2369086" y="2903295"/>
                    <a:pt x="2345042" y="2903295"/>
                  </a:cubicBezTo>
                  <a:lnTo>
                    <a:pt x="43536" y="2903295"/>
                  </a:lnTo>
                  <a:cubicBezTo>
                    <a:pt x="31990" y="2903295"/>
                    <a:pt x="20916" y="2898709"/>
                    <a:pt x="12752" y="2890544"/>
                  </a:cubicBezTo>
                  <a:cubicBezTo>
                    <a:pt x="4587" y="2882379"/>
                    <a:pt x="0" y="2871306"/>
                    <a:pt x="0" y="2859759"/>
                  </a:cubicBezTo>
                  <a:lnTo>
                    <a:pt x="0" y="43536"/>
                  </a:lnTo>
                  <a:cubicBezTo>
                    <a:pt x="0" y="31990"/>
                    <a:pt x="4587" y="20916"/>
                    <a:pt x="12752" y="12752"/>
                  </a:cubicBezTo>
                  <a:cubicBezTo>
                    <a:pt x="20916" y="4587"/>
                    <a:pt x="31990" y="0"/>
                    <a:pt x="4353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7000"/>
                  </a:srgbClr>
                </a:gs>
                <a:gs pos="100000">
                  <a:srgbClr val="FFFFFF">
                    <a:alpha val="17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646293"/>
            <a:ext cx="9563962" cy="706664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704065" y="168912"/>
            <a:ext cx="5235224" cy="195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29"/>
              </a:lnSpc>
            </a:pPr>
            <a:r>
              <a:rPr lang="en-US" sz="6357">
                <a:solidFill>
                  <a:srgbClr val="000000"/>
                </a:solidFill>
                <a:latin typeface="Raleway"/>
              </a:rPr>
              <a:t>Architecture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04065" y="2604763"/>
            <a:ext cx="5334262" cy="51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aleway Bold"/>
              </a:rPr>
              <a:t>Technologies Integration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097307" y="4320633"/>
            <a:ext cx="916791" cy="916791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07251" y="6377538"/>
            <a:ext cx="916791" cy="91679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84201" y="4502028"/>
            <a:ext cx="563896" cy="601051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07251" y="4281068"/>
            <a:ext cx="916791" cy="91679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867559" y="4381717"/>
            <a:ext cx="796174" cy="794622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202079" y="4281068"/>
            <a:ext cx="916791" cy="916791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310880" y="4430075"/>
            <a:ext cx="699187" cy="622788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4595328" y="4281068"/>
            <a:ext cx="916791" cy="916791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757695" y="4449938"/>
            <a:ext cx="592057" cy="59205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867559" y="6478400"/>
            <a:ext cx="783636" cy="715068"/>
          </a:xfrm>
          <a:prstGeom prst="rect">
            <a:avLst/>
          </a:prstGeom>
        </p:spPr>
      </p:pic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202079" y="6382935"/>
            <a:ext cx="916791" cy="916791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391756" y="6521030"/>
            <a:ext cx="537435" cy="629807"/>
          </a:xfrm>
          <a:prstGeom prst="rect">
            <a:avLst/>
          </a:prstGeom>
        </p:spPr>
      </p:pic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4595328" y="6382935"/>
            <a:ext cx="916791" cy="916791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765819" y="6593163"/>
            <a:ext cx="583933" cy="600305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807251" y="8475970"/>
            <a:ext cx="916791" cy="916791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202079" y="8481367"/>
            <a:ext cx="916791" cy="916791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4595328" y="8481367"/>
            <a:ext cx="916791" cy="916791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867559" y="8517390"/>
            <a:ext cx="752879" cy="84474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3310880" y="8705687"/>
            <a:ext cx="725817" cy="46815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4704058" y="8825090"/>
            <a:ext cx="733253" cy="299967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5979854" y="3858339"/>
            <a:ext cx="1123162" cy="1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TENSORFLOW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704065" y="5975100"/>
            <a:ext cx="1123162" cy="1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REACT NATIVE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704065" y="3362879"/>
            <a:ext cx="2383310" cy="37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8"/>
              </a:lnSpc>
            </a:pPr>
            <a:r>
              <a:rPr lang="en-US" sz="2163" u="sng">
                <a:solidFill>
                  <a:srgbClr val="000000"/>
                </a:solidFill>
                <a:latin typeface="Roboto Condensed Bold"/>
              </a:rPr>
              <a:t>MACHINE LEARNING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704065" y="3844555"/>
            <a:ext cx="1123162" cy="37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GOOGLE CLOUD VERTEX AI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098893" y="3844555"/>
            <a:ext cx="1123162" cy="37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GOOGLE CLOUD VISION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92142" y="3858339"/>
            <a:ext cx="1123162" cy="1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TESSERACT OCR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704065" y="5416253"/>
            <a:ext cx="2383310" cy="37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8"/>
              </a:lnSpc>
            </a:pPr>
            <a:r>
              <a:rPr lang="en-US" sz="2163" u="sng">
                <a:solidFill>
                  <a:srgbClr val="000000"/>
                </a:solidFill>
                <a:latin typeface="Roboto Condensed Bold"/>
              </a:rPr>
              <a:t>FRONT END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098893" y="5980497"/>
            <a:ext cx="1123162" cy="1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EXPO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492142" y="5980497"/>
            <a:ext cx="1123162" cy="1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JAVASCRIPT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704065" y="8073532"/>
            <a:ext cx="1123162" cy="1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MONGODB ATLAS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704065" y="7514685"/>
            <a:ext cx="2383310" cy="37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8"/>
              </a:lnSpc>
            </a:pPr>
            <a:r>
              <a:rPr lang="en-US" sz="2163" u="sng">
                <a:solidFill>
                  <a:srgbClr val="000000"/>
                </a:solidFill>
                <a:latin typeface="Roboto Condensed Bold"/>
              </a:rPr>
              <a:t>BACK END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098893" y="8078930"/>
            <a:ext cx="1123162" cy="1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NODEJS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492142" y="8078930"/>
            <a:ext cx="1123162" cy="1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 spc="65">
                <a:solidFill>
                  <a:srgbClr val="000000"/>
                </a:solidFill>
                <a:latin typeface="Roboto Condensed Bold"/>
              </a:rPr>
              <a:t>STRIPE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3807934" y="5086539"/>
            <a:ext cx="2369600" cy="1996007"/>
            <a:chOff x="0" y="0"/>
            <a:chExt cx="3159466" cy="2661343"/>
          </a:xfrm>
        </p:grpSpPr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>
            <a:xfrm>
              <a:off x="290323" y="648660"/>
              <a:ext cx="2869143" cy="2012682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>
            <a:xfrm>
              <a:off x="0" y="0"/>
              <a:ext cx="2678134" cy="2231778"/>
            </a:xfrm>
            <a:prstGeom prst="rect">
              <a:avLst/>
            </a:prstGeom>
          </p:spPr>
        </p:pic>
      </p:grpSp>
      <p:sp>
        <p:nvSpPr>
          <p:cNvPr id="57" name="TextBox 8">
            <a:extLst>
              <a:ext uri="{FF2B5EF4-FFF2-40B4-BE49-F238E27FC236}">
                <a16:creationId xmlns:a16="http://schemas.microsoft.com/office/drawing/2014/main" id="{616088A2-F5F0-32D1-F9B4-242B2CD36728}"/>
              </a:ext>
            </a:extLst>
          </p:cNvPr>
          <p:cNvSpPr txBox="1"/>
          <p:nvPr/>
        </p:nvSpPr>
        <p:spPr>
          <a:xfrm>
            <a:off x="16217097" y="8883081"/>
            <a:ext cx="1042203" cy="34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 dirty="0">
                <a:solidFill>
                  <a:srgbClr val="000000"/>
                </a:solidFill>
                <a:latin typeface="Raleway Heavy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17097" y="8883081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04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58949"/>
            <a:ext cx="10733047" cy="104459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33047" y="8278161"/>
            <a:ext cx="4869914" cy="20088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892823" y="1057275"/>
            <a:ext cx="766368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Project Timeline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92823" y="2743650"/>
            <a:ext cx="5565573" cy="306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</a:rPr>
              <a:t>Prioritize each work priority</a:t>
            </a:r>
          </a:p>
          <a:p>
            <a:pPr marL="518160" lvl="1" indent="-259080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</a:rPr>
              <a:t>Dependencies between tasks</a:t>
            </a:r>
          </a:p>
          <a:p>
            <a:pPr marL="518160" lvl="1" indent="-259080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</a:rPr>
              <a:t>Deadlines and the importance of meeting it</a:t>
            </a:r>
          </a:p>
          <a:p>
            <a:pPr marL="518160" lvl="1" indent="-259080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</a:rPr>
              <a:t>Handle challenges that caused delays.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17097" y="8883015"/>
            <a:ext cx="104220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>
                <a:solidFill>
                  <a:srgbClr val="000000"/>
                </a:solidFill>
                <a:latin typeface="Raleway Heavy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644820" y="2577448"/>
            <a:ext cx="1137485" cy="10621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29789" y="2755237"/>
            <a:ext cx="39605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787948" y="5060287"/>
            <a:ext cx="851229" cy="8512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727034" y="3884583"/>
            <a:ext cx="973057" cy="9280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644820" y="6274887"/>
            <a:ext cx="1449745" cy="9840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 l="3433"/>
          <a:stretch>
            <a:fillRect/>
          </a:stretch>
        </p:blipFill>
        <p:spPr>
          <a:xfrm>
            <a:off x="10837962" y="4047424"/>
            <a:ext cx="7312465" cy="47920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837962" y="211013"/>
            <a:ext cx="7312465" cy="383641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422006"/>
            <a:ext cx="9285387" cy="108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0"/>
              </a:lnSpc>
            </a:pPr>
            <a:r>
              <a:rPr lang="en-US" sz="6228">
                <a:solidFill>
                  <a:srgbClr val="030303"/>
                </a:solidFill>
                <a:latin typeface="Raleway Heavy"/>
              </a:rPr>
              <a:t>Challenges with Parkify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6571" y="2698087"/>
            <a:ext cx="4411414" cy="94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6"/>
              </a:lnSpc>
            </a:pPr>
            <a:r>
              <a:rPr lang="en-US" sz="2683">
                <a:solidFill>
                  <a:srgbClr val="000000"/>
                </a:solidFill>
                <a:latin typeface="Montserrat Bold"/>
              </a:rPr>
              <a:t>Training and Optimising  </a:t>
            </a:r>
          </a:p>
          <a:p>
            <a:pPr>
              <a:lnSpc>
                <a:spcPts val="3756"/>
              </a:lnSpc>
            </a:pPr>
            <a:r>
              <a:rPr lang="en-US" sz="2683">
                <a:solidFill>
                  <a:srgbClr val="000000"/>
                </a:solidFill>
                <a:latin typeface="Montserrat Bold"/>
              </a:rPr>
              <a:t>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6571" y="5086350"/>
            <a:ext cx="5356992" cy="94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6"/>
              </a:lnSpc>
            </a:pPr>
            <a:r>
              <a:rPr lang="en-US" sz="2683">
                <a:solidFill>
                  <a:srgbClr val="000000"/>
                </a:solidFill>
                <a:latin typeface="Montserrat Bold"/>
              </a:rPr>
              <a:t>Implementing ALPR and Raspberry 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6571" y="3990274"/>
            <a:ext cx="4163020" cy="46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6"/>
              </a:lnSpc>
            </a:pPr>
            <a:r>
              <a:rPr lang="en-US" sz="2683">
                <a:solidFill>
                  <a:srgbClr val="000000"/>
                </a:solidFill>
                <a:latin typeface="Montserrat Bold"/>
              </a:rPr>
              <a:t>Testing and debugging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56571" y="6217737"/>
            <a:ext cx="2927300" cy="46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6"/>
              </a:lnSpc>
            </a:pPr>
            <a:r>
              <a:rPr lang="en-US" sz="2683">
                <a:solidFill>
                  <a:srgbClr val="000000"/>
                </a:solidFill>
                <a:latin typeface="Montserrat Bold"/>
              </a:rPr>
              <a:t>Security features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727981" y="4477536"/>
            <a:ext cx="12060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8540980" y="4620009"/>
            <a:ext cx="12060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2989918" y="4620009"/>
            <a:ext cx="12060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75243" y="332763"/>
            <a:ext cx="3133701" cy="24501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5733" y="3712985"/>
            <a:ext cx="2990340" cy="1966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03965" y="3712985"/>
            <a:ext cx="2867070" cy="20103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5628" r="2690"/>
          <a:stretch>
            <a:fillRect/>
          </a:stretch>
        </p:blipFill>
        <p:spPr>
          <a:xfrm>
            <a:off x="9908945" y="3587767"/>
            <a:ext cx="2917963" cy="221688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4486359" y="2164124"/>
            <a:ext cx="4070146" cy="4664924"/>
            <a:chOff x="0" y="0"/>
            <a:chExt cx="5426861" cy="621989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526111" y="116458"/>
              <a:ext cx="2302876" cy="498400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0"/>
              <a:ext cx="5426861" cy="6219899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162953" y="424376"/>
            <a:ext cx="6420357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 Bold"/>
              </a:rPr>
              <a:t>How Parkify works?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8588" y="6065583"/>
            <a:ext cx="3409502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Raspberry Pi integrated with the TensorFlow model to detect the license plate using a trained model.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3965" y="6065583"/>
            <a:ext cx="323701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Google enhanced Tesseract OCR will extract the characters and numbers from the license plate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8583" y="6065583"/>
            <a:ext cx="3161335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Save the license plate characters as text or image into database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57525" y="7076036"/>
            <a:ext cx="290066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Pay the parking fee with the mobile application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8541" y="9707221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42">
                <a:solidFill>
                  <a:srgbClr val="000000"/>
                </a:solidFill>
                <a:latin typeface="Raleway Heavy"/>
              </a:rPr>
              <a:t>06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75733" y="8476410"/>
            <a:ext cx="968824" cy="968824"/>
            <a:chOff x="0" y="0"/>
            <a:chExt cx="1291765" cy="1291765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1291765" cy="129176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63336" y="255588"/>
              <a:ext cx="794533" cy="846886"/>
            </a:xfrm>
            <a:prstGeom prst="rect">
              <a:avLst/>
            </a:prstGeom>
          </p:spPr>
        </p:pic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2860070" y="8476410"/>
            <a:ext cx="968824" cy="968824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066031" y="8633665"/>
            <a:ext cx="559142" cy="654315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712127" y="8476410"/>
            <a:ext cx="931097" cy="931097"/>
            <a:chOff x="0" y="0"/>
            <a:chExt cx="1241462" cy="1241462"/>
          </a:xfrm>
        </p:grpSpPr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0" y="0"/>
              <a:ext cx="1241462" cy="1241462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81666" y="136292"/>
              <a:ext cx="1078131" cy="1076029"/>
            </a:xfrm>
            <a:prstGeom prst="rect">
              <a:avLst/>
            </a:prstGeom>
          </p:spPr>
        </p:pic>
      </p:grpSp>
      <p:grpSp>
        <p:nvGrpSpPr>
          <p:cNvPr id="30" name="Group 30"/>
          <p:cNvGrpSpPr/>
          <p:nvPr/>
        </p:nvGrpSpPr>
        <p:grpSpPr>
          <a:xfrm>
            <a:off x="5726161" y="8540084"/>
            <a:ext cx="954434" cy="954434"/>
            <a:chOff x="0" y="0"/>
            <a:chExt cx="1272578" cy="1272578"/>
          </a:xfrm>
        </p:grpSpPr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0" y="0"/>
              <a:ext cx="1272578" cy="1272578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51025" y="206834"/>
              <a:ext cx="970527" cy="864479"/>
            </a:xfrm>
            <a:prstGeom prst="rect">
              <a:avLst/>
            </a:prstGeom>
          </p:spPr>
        </p:pic>
      </p:grpSp>
      <p:grpSp>
        <p:nvGrpSpPr>
          <p:cNvPr id="34" name="Group 34"/>
          <p:cNvGrpSpPr/>
          <p:nvPr/>
        </p:nvGrpSpPr>
        <p:grpSpPr>
          <a:xfrm>
            <a:off x="6852044" y="8557323"/>
            <a:ext cx="954434" cy="954434"/>
            <a:chOff x="0" y="0"/>
            <a:chExt cx="1272578" cy="1272578"/>
          </a:xfrm>
        </p:grpSpPr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0" y="0"/>
              <a:ext cx="1272578" cy="1272578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225378" y="234405"/>
              <a:ext cx="821822" cy="821822"/>
            </a:xfrm>
            <a:prstGeom prst="rect">
              <a:avLst/>
            </a:prstGeom>
          </p:spPr>
        </p:pic>
      </p:grpSp>
      <p:grpSp>
        <p:nvGrpSpPr>
          <p:cNvPr id="38" name="Group 38"/>
          <p:cNvGrpSpPr/>
          <p:nvPr/>
        </p:nvGrpSpPr>
        <p:grpSpPr>
          <a:xfrm>
            <a:off x="11500339" y="8600059"/>
            <a:ext cx="894459" cy="894459"/>
            <a:chOff x="0" y="0"/>
            <a:chExt cx="1192612" cy="1192612"/>
          </a:xfrm>
        </p:grpSpPr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>
              <a:off x="0" y="0"/>
              <a:ext cx="1192612" cy="1192612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141535" y="291807"/>
              <a:ext cx="944183" cy="608998"/>
            </a:xfrm>
            <a:prstGeom prst="rect">
              <a:avLst/>
            </a:prstGeom>
          </p:spPr>
        </p:pic>
      </p:grpSp>
      <p:grpSp>
        <p:nvGrpSpPr>
          <p:cNvPr id="42" name="Group 42"/>
          <p:cNvGrpSpPr/>
          <p:nvPr/>
        </p:nvGrpSpPr>
        <p:grpSpPr>
          <a:xfrm>
            <a:off x="10423703" y="8574563"/>
            <a:ext cx="905186" cy="905186"/>
            <a:chOff x="0" y="0"/>
            <a:chExt cx="1206915" cy="1206915"/>
          </a:xfrm>
        </p:grpSpPr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0" y="0"/>
              <a:ext cx="1206915" cy="120691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79393" y="54528"/>
              <a:ext cx="991132" cy="1112070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>
            <a:off x="14290274" y="8637393"/>
            <a:ext cx="912100" cy="912100"/>
            <a:chOff x="0" y="0"/>
            <a:chExt cx="1216133" cy="1216133"/>
          </a:xfrm>
        </p:grpSpPr>
        <p:grpSp>
          <p:nvGrpSpPr>
            <p:cNvPr id="47" name="Group 47"/>
            <p:cNvGrpSpPr>
              <a:grpSpLocks noChangeAspect="1"/>
            </p:cNvGrpSpPr>
            <p:nvPr/>
          </p:nvGrpSpPr>
          <p:grpSpPr>
            <a:xfrm>
              <a:off x="0" y="0"/>
              <a:ext cx="1216133" cy="1216133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80000" y="133794"/>
              <a:ext cx="1039501" cy="948545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>
            <a:off x="15304713" y="8637393"/>
            <a:ext cx="912100" cy="912100"/>
            <a:chOff x="0" y="0"/>
            <a:chExt cx="1216133" cy="1216133"/>
          </a:xfrm>
        </p:grpSpPr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0" y="0"/>
              <a:ext cx="1216133" cy="1216133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>
            <a:xfrm>
              <a:off x="251610" y="183184"/>
              <a:ext cx="712914" cy="835446"/>
            </a:xfrm>
            <a:prstGeom prst="rect">
              <a:avLst/>
            </a:prstGeom>
          </p:spPr>
        </p:pic>
      </p:grpSp>
      <p:grpSp>
        <p:nvGrpSpPr>
          <p:cNvPr id="54" name="Group 54"/>
          <p:cNvGrpSpPr/>
          <p:nvPr/>
        </p:nvGrpSpPr>
        <p:grpSpPr>
          <a:xfrm>
            <a:off x="16321588" y="8633665"/>
            <a:ext cx="903641" cy="903641"/>
            <a:chOff x="0" y="0"/>
            <a:chExt cx="1204855" cy="1204855"/>
          </a:xfrm>
        </p:grpSpPr>
        <p:grpSp>
          <p:nvGrpSpPr>
            <p:cNvPr id="55" name="Group 55"/>
            <p:cNvGrpSpPr>
              <a:grpSpLocks noChangeAspect="1"/>
            </p:cNvGrpSpPr>
            <p:nvPr/>
          </p:nvGrpSpPr>
          <p:grpSpPr>
            <a:xfrm>
              <a:off x="0" y="0"/>
              <a:ext cx="1204855" cy="120485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>
              <a:fillRect/>
            </a:stretch>
          </p:blipFill>
          <p:spPr>
            <a:xfrm>
              <a:off x="224061" y="276283"/>
              <a:ext cx="767410" cy="788926"/>
            </a:xfrm>
            <a:prstGeom prst="rect">
              <a:avLst/>
            </a:prstGeom>
          </p:spPr>
        </p:pic>
      </p:grpSp>
      <p:grpSp>
        <p:nvGrpSpPr>
          <p:cNvPr id="58" name="Group 58"/>
          <p:cNvGrpSpPr/>
          <p:nvPr/>
        </p:nvGrpSpPr>
        <p:grpSpPr>
          <a:xfrm>
            <a:off x="17330004" y="8633665"/>
            <a:ext cx="915828" cy="915828"/>
            <a:chOff x="0" y="0"/>
            <a:chExt cx="1221104" cy="1221104"/>
          </a:xfrm>
        </p:grpSpPr>
        <p:grpSp>
          <p:nvGrpSpPr>
            <p:cNvPr id="59" name="Group 59"/>
            <p:cNvGrpSpPr>
              <a:grpSpLocks noChangeAspect="1"/>
            </p:cNvGrpSpPr>
            <p:nvPr/>
          </p:nvGrpSpPr>
          <p:grpSpPr>
            <a:xfrm>
              <a:off x="0" y="0"/>
              <a:ext cx="1221104" cy="1221104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>
              <a:fillRect/>
            </a:stretch>
          </p:blipFill>
          <p:spPr>
            <a:xfrm>
              <a:off x="144821" y="457815"/>
              <a:ext cx="976644" cy="399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53205" y="1028700"/>
            <a:ext cx="1277605" cy="12590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97452" y="6027296"/>
            <a:ext cx="8390548" cy="42119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3888"/>
          <a:stretch>
            <a:fillRect/>
          </a:stretch>
        </p:blipFill>
        <p:spPr>
          <a:xfrm>
            <a:off x="1171993" y="5977842"/>
            <a:ext cx="8725459" cy="43108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730626" y="341887"/>
            <a:ext cx="2557374" cy="55348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19175"/>
            <a:ext cx="6951728" cy="113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TEAMWORK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36240"/>
            <a:ext cx="6424505" cy="203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</a:rPr>
              <a:t>Stand-up meetings (Weekly Updates)</a:t>
            </a:r>
          </a:p>
          <a:p>
            <a:pPr marL="518160" lvl="1" indent="-259080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</a:rPr>
              <a:t>Teams Call</a:t>
            </a:r>
          </a:p>
          <a:p>
            <a:pPr marL="518160" lvl="1" indent="-259080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</a:rPr>
              <a:t>Report/Poster/Video Review</a:t>
            </a:r>
          </a:p>
          <a:p>
            <a:pPr marL="518160" lvl="1" indent="-259080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</a:rPr>
              <a:t>Jamming Session with Corey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495650" y="813899"/>
            <a:ext cx="5220191" cy="5113366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4484D947-A15E-B7DF-4FFD-27503EE15F4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A8B2B2EC-52F0-B5CD-D6DD-9B08D680BED8}"/>
              </a:ext>
            </a:extLst>
          </p:cNvPr>
          <p:cNvSpPr txBox="1"/>
          <p:nvPr/>
        </p:nvSpPr>
        <p:spPr>
          <a:xfrm>
            <a:off x="16216274" y="9208846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 dirty="0">
                <a:solidFill>
                  <a:srgbClr val="000000"/>
                </a:solidFill>
                <a:latin typeface="Raleway Heavy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20958" y="2314575"/>
            <a:ext cx="12446083" cy="5657850"/>
            <a:chOff x="0" y="0"/>
            <a:chExt cx="4210157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0157" cy="1913890"/>
            </a:xfrm>
            <a:custGeom>
              <a:avLst/>
              <a:gdLst/>
              <a:ahLst/>
              <a:cxnLst/>
              <a:rect l="l" t="t" r="r" b="b"/>
              <a:pathLst>
                <a:path w="4210157" h="1913890">
                  <a:moveTo>
                    <a:pt x="0" y="0"/>
                  </a:moveTo>
                  <a:lnTo>
                    <a:pt x="4210157" y="0"/>
                  </a:lnTo>
                  <a:lnTo>
                    <a:pt x="421015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18247" y="9258300"/>
            <a:ext cx="3638258" cy="1330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54018" y="2696174"/>
            <a:ext cx="4979963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00385" y="7239093"/>
            <a:ext cx="8487229" cy="45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Raleway Bold"/>
              </a:rPr>
              <a:t>Feel free to ask any questions!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17097" y="8883081"/>
            <a:ext cx="1042203" cy="3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41" dirty="0">
                <a:solidFill>
                  <a:srgbClr val="000000"/>
                </a:solidFill>
                <a:latin typeface="Raleway Heavy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271</Words>
  <Application>Microsoft Office PowerPoint</Application>
  <PresentationFormat>Custom</PresentationFormat>
  <Paragraphs>74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Raleway Heavy</vt:lpstr>
      <vt:lpstr>Arial</vt:lpstr>
      <vt:lpstr>Raleway Bold</vt:lpstr>
      <vt:lpstr>Montserrat Bold</vt:lpstr>
      <vt:lpstr>Roboto Condensed Bold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PARKIFY</dc:title>
  <cp:lastModifiedBy>MIN HAN TAN - STUDENT</cp:lastModifiedBy>
  <cp:revision>3</cp:revision>
  <dcterms:created xsi:type="dcterms:W3CDTF">2006-08-16T00:00:00Z</dcterms:created>
  <dcterms:modified xsi:type="dcterms:W3CDTF">2023-05-05T11:49:27Z</dcterms:modified>
  <dc:identifier>DAFgRNYkZ1U</dc:identifier>
</cp:coreProperties>
</file>